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8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DFE92-3EC9-493E-BEBB-5A114931BB80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C96CB-66C9-4487-A7D2-26392D8979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020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C96CB-66C9-4487-A7D2-26392D8979AE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452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AFEA7-0D50-6C51-6519-D2AB88277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1FDF3A-143C-1B60-F3ED-E6E9F612C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42DB5E-1A75-EC81-0603-C4E8ABBE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701C1-083D-C7AD-0189-BB1D0793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DB179-802B-F3BD-46D1-06D076CB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77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3EBC6-C822-285F-A51B-3A98101F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B95CA7-AD33-CBFD-DA0D-A417CDDC8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B338A-D731-3FB8-450E-2472DA97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AE3072-748A-4560-D12B-C47A9A10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675195-AA87-1C15-0FF9-2F2D8BA8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934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0C3765-D32F-F12F-D9AB-7B01A8E5E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5CA98C-13DF-3995-0C6C-55EBD9B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940BA1-3F7D-51F5-B956-2C32CCD2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BB82C5-675F-6BED-FE9D-3A564C76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4F813-9806-ACEA-B3E0-31760D50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61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987A2-17FB-7EDA-E966-9EB973DC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7E872-2122-3C3E-A56C-F1E5CE2F3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686EE-1E03-06C4-6DD4-23906855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DE099-D36F-4A64-CF8D-04C36C4F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967276-0E93-49BA-7660-88A612AF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895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D841B-6518-A8DB-B677-B920FB85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B0CD4A-E0B9-187E-D116-A8A96824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7FA649-4B3F-AE69-3802-8BDF811A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A7CC84-DEAE-8371-3F66-5FDF7F0A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F1CA29-69F8-9E94-0310-4B43C483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183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EF322-F475-523C-A87E-19C06182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9C0D7-0935-8BDF-3224-D1269B101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9477D-D3FF-925E-9336-E8C1A49B2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2518E-BEDD-2AFD-B40B-1D656701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7CBB6C-74E2-4ABE-0A51-DD33581D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7A7448-1854-E77F-BB5D-B6806BDA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381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A1B8-52A4-48EB-B77D-D26F0E0F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E4CBE9-09CB-E541-6BD3-47B4C5EE6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E66FD-038C-F6C1-64E6-BDC9CA55D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745D6B-4236-3AA5-2CBF-F49432BF2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729BEB-9353-11FD-5D17-A5BB767B4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4A3D83-761C-A8CE-391F-B3B6D04D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093DD1-4DC3-F2BA-27AA-2FEB3B23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8D70A6-5758-4CCA-BE7A-00475F3C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670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7AEAA-6BE1-5C3D-761C-BAC201E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F92423-BCFB-153D-5BA0-DBA6722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D7E01D-BC9E-1810-FC4D-240C70D5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DAF944-4D4D-2272-D769-7304A302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59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F1DAC2-C149-C111-F830-182520B0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524E5B-FC6A-D493-1E98-A550BC6C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A668C-6A5C-6B44-74F6-762E78E1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062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603B0-C2CA-365D-9416-7E0C6926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BC3C8-4123-9323-C8E3-622783C6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F38114-4C4C-26C5-C240-A68B43FD9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D0BE99-CBE8-9AFD-6B95-9AC218D2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01C38D-04CC-D50C-2745-B38A077A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355E15-ABD7-B2FF-9F98-628D0209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375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4CF84-8C74-5CD8-CEB2-200F7F05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3231C8-349C-CE62-B167-E9D70A489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D3152-2CF8-418B-5BFA-A57A331E8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77BF65-4002-1C46-16AE-EDE94CDE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FBEF38-2CC7-DB11-2D08-AC7D2F7A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A413B8-1D75-554C-ECB3-C5973EC5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750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1962B4-74DF-459B-6E59-AC2A8BD5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3B158-E37D-27D5-4ADC-83283E4D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F24392-38A5-93BF-470A-D6FFA2175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CA6D3-FA08-488A-987F-1C431EE17A47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2940C-727A-FCF3-B297-9D99FC03A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75CEB-A883-5562-AA26-42B751E1C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25A90-CA28-49CE-8953-FAE2BB48D8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12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unesco.org/en/articles/expert-meeting-open-science-and-intellectual-property-righ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po.int/sdgs/es/story.htm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wipo.int/sdgs/es/story.html" TargetMode="External"/><Relationship Id="rId4" Type="http://schemas.openxmlformats.org/officeDocument/2006/relationships/hyperlink" Target="https://www.wipo.int/ip-development/es/agend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">
            <a:extLst>
              <a:ext uri="{FF2B5EF4-FFF2-40B4-BE49-F238E27FC236}">
                <a16:creationId xmlns:a16="http://schemas.microsoft.com/office/drawing/2014/main" id="{9CC596CB-A254-B26D-8ED5-7A0E6B8D8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2BBD6339-F27E-74CE-76E8-840283DC5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8"/>
    </mc:Choice>
    <mc:Fallback xmlns="">
      <p:transition spd="slow" advTm="47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2E86E5ED-C2E5-55C5-F1D9-B1F8BC6E0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1F29AC0A-794F-4C7F-9B7E-66A3C1EE1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2F6B25CC-6672-E80F-17A2-1923BA79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082" y="3105944"/>
            <a:ext cx="121920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b="1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MUCHAS GRACIAS</a:t>
            </a:r>
            <a:endParaRPr lang="es-ES_tradnl" altLang="en-US" sz="3600" b="1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819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A810AB7-89BC-E90E-1294-8874A125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9A87616-309A-B0C0-F51B-623E429D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2350ECF-3F63-7C4D-FED4-A0680931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244" y="253096"/>
            <a:ext cx="524351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IMPORTANCIA DE LA PI</a:t>
            </a:r>
            <a:endParaRPr lang="es-ES_tradnl" altLang="en-US" sz="36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9D4215B-410A-78BD-83CE-BCF80CB1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9243" y="2009914"/>
            <a:ext cx="52435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+mn-lt"/>
                <a:ea typeface="ITC Avant Garde Gothic Std Book"/>
                <a:cs typeface="ITC Avant Garde Gothic Std Book"/>
              </a:rPr>
              <a:t>Competitividad</a:t>
            </a:r>
            <a:endParaRPr lang="es-ES_tradnl" altLang="en-US" sz="2400" dirty="0">
              <a:solidFill>
                <a:schemeClr val="bg1"/>
              </a:solidFill>
              <a:latin typeface="+mn-lt"/>
              <a:ea typeface="ITC Avant Garde Gothic Std Book"/>
              <a:cs typeface="ITC Avant Garde Gothic Std Book"/>
            </a:endParaRPr>
          </a:p>
        </p:txBody>
      </p:sp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C487F2A0-A917-0FAD-225C-27A79C18EE09}"/>
              </a:ext>
            </a:extLst>
          </p:cNvPr>
          <p:cNvSpPr/>
          <p:nvPr/>
        </p:nvSpPr>
        <p:spPr>
          <a:xfrm>
            <a:off x="1865531" y="949702"/>
            <a:ext cx="3117708" cy="1053185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" name="Bocadillo nube: nube 2">
            <a:extLst>
              <a:ext uri="{FF2B5EF4-FFF2-40B4-BE49-F238E27FC236}">
                <a16:creationId xmlns:a16="http://schemas.microsoft.com/office/drawing/2014/main" id="{2155C122-D273-CAF0-999C-2E6C9F6BCC1A}"/>
              </a:ext>
            </a:extLst>
          </p:cNvPr>
          <p:cNvSpPr/>
          <p:nvPr/>
        </p:nvSpPr>
        <p:spPr>
          <a:xfrm>
            <a:off x="7742413" y="1152576"/>
            <a:ext cx="1872787" cy="1204482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Bocadillo nube: nube 3">
            <a:extLst>
              <a:ext uri="{FF2B5EF4-FFF2-40B4-BE49-F238E27FC236}">
                <a16:creationId xmlns:a16="http://schemas.microsoft.com/office/drawing/2014/main" id="{8CDFCE73-0AA3-3AF2-1B74-34A13485E8FF}"/>
              </a:ext>
            </a:extLst>
          </p:cNvPr>
          <p:cNvSpPr/>
          <p:nvPr/>
        </p:nvSpPr>
        <p:spPr>
          <a:xfrm>
            <a:off x="5173708" y="2258064"/>
            <a:ext cx="2290906" cy="637712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8" name="Bocadillo nube: nube 7">
            <a:extLst>
              <a:ext uri="{FF2B5EF4-FFF2-40B4-BE49-F238E27FC236}">
                <a16:creationId xmlns:a16="http://schemas.microsoft.com/office/drawing/2014/main" id="{22782E49-DEE0-3434-9A38-3C0641786D65}"/>
              </a:ext>
            </a:extLst>
          </p:cNvPr>
          <p:cNvSpPr/>
          <p:nvPr/>
        </p:nvSpPr>
        <p:spPr>
          <a:xfrm>
            <a:off x="5774728" y="984486"/>
            <a:ext cx="1813816" cy="973560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Bocadillo nube: nube 8">
            <a:extLst>
              <a:ext uri="{FF2B5EF4-FFF2-40B4-BE49-F238E27FC236}">
                <a16:creationId xmlns:a16="http://schemas.microsoft.com/office/drawing/2014/main" id="{80E14803-D33D-0918-03E4-C4E353030903}"/>
              </a:ext>
            </a:extLst>
          </p:cNvPr>
          <p:cNvSpPr/>
          <p:nvPr/>
        </p:nvSpPr>
        <p:spPr>
          <a:xfrm>
            <a:off x="5517096" y="3109433"/>
            <a:ext cx="1868176" cy="665988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5" name="Bocadillo nube: nube 24">
            <a:extLst>
              <a:ext uri="{FF2B5EF4-FFF2-40B4-BE49-F238E27FC236}">
                <a16:creationId xmlns:a16="http://schemas.microsoft.com/office/drawing/2014/main" id="{6F64D744-92B4-FD86-175A-157BAD431874}"/>
              </a:ext>
            </a:extLst>
          </p:cNvPr>
          <p:cNvSpPr/>
          <p:nvPr/>
        </p:nvSpPr>
        <p:spPr>
          <a:xfrm>
            <a:off x="9388758" y="1758401"/>
            <a:ext cx="2531214" cy="1140041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6" name="Bocadillo nube: nube 25">
            <a:extLst>
              <a:ext uri="{FF2B5EF4-FFF2-40B4-BE49-F238E27FC236}">
                <a16:creationId xmlns:a16="http://schemas.microsoft.com/office/drawing/2014/main" id="{8D5C133E-9153-DC27-D5C9-7CB3B96B0154}"/>
              </a:ext>
            </a:extLst>
          </p:cNvPr>
          <p:cNvSpPr/>
          <p:nvPr/>
        </p:nvSpPr>
        <p:spPr>
          <a:xfrm>
            <a:off x="6915150" y="5958238"/>
            <a:ext cx="2700050" cy="766590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7" name="Bocadillo nube: nube 26">
            <a:extLst>
              <a:ext uri="{FF2B5EF4-FFF2-40B4-BE49-F238E27FC236}">
                <a16:creationId xmlns:a16="http://schemas.microsoft.com/office/drawing/2014/main" id="{1F2F42C1-20FF-668E-7B5D-2B2DC013E26E}"/>
              </a:ext>
            </a:extLst>
          </p:cNvPr>
          <p:cNvSpPr/>
          <p:nvPr/>
        </p:nvSpPr>
        <p:spPr>
          <a:xfrm>
            <a:off x="2860181" y="3523018"/>
            <a:ext cx="2656915" cy="923529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8" name="Bocadillo nube: nube 27">
            <a:extLst>
              <a:ext uri="{FF2B5EF4-FFF2-40B4-BE49-F238E27FC236}">
                <a16:creationId xmlns:a16="http://schemas.microsoft.com/office/drawing/2014/main" id="{FA3A35AD-9A79-2769-78C2-4F951C211F7D}"/>
              </a:ext>
            </a:extLst>
          </p:cNvPr>
          <p:cNvSpPr/>
          <p:nvPr/>
        </p:nvSpPr>
        <p:spPr>
          <a:xfrm>
            <a:off x="7787775" y="3154082"/>
            <a:ext cx="2370729" cy="736335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9" name="Bocadillo nube: nube 28">
            <a:extLst>
              <a:ext uri="{FF2B5EF4-FFF2-40B4-BE49-F238E27FC236}">
                <a16:creationId xmlns:a16="http://schemas.microsoft.com/office/drawing/2014/main" id="{FC1F5864-DE85-AB14-60C2-0941311F99CB}"/>
              </a:ext>
            </a:extLst>
          </p:cNvPr>
          <p:cNvSpPr/>
          <p:nvPr/>
        </p:nvSpPr>
        <p:spPr>
          <a:xfrm>
            <a:off x="2694102" y="5214168"/>
            <a:ext cx="2128584" cy="691291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0" name="Bocadillo nube: nube 29">
            <a:extLst>
              <a:ext uri="{FF2B5EF4-FFF2-40B4-BE49-F238E27FC236}">
                <a16:creationId xmlns:a16="http://schemas.microsoft.com/office/drawing/2014/main" id="{902C8959-F61A-8071-35FD-96AB880C91F5}"/>
              </a:ext>
            </a:extLst>
          </p:cNvPr>
          <p:cNvSpPr/>
          <p:nvPr/>
        </p:nvSpPr>
        <p:spPr>
          <a:xfrm>
            <a:off x="9549243" y="3942772"/>
            <a:ext cx="2370729" cy="1007551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1" name="Bocadillo nube: nube 30">
            <a:extLst>
              <a:ext uri="{FF2B5EF4-FFF2-40B4-BE49-F238E27FC236}">
                <a16:creationId xmlns:a16="http://schemas.microsoft.com/office/drawing/2014/main" id="{22B0606A-1E47-17AD-6479-CCD646463718}"/>
              </a:ext>
            </a:extLst>
          </p:cNvPr>
          <p:cNvSpPr/>
          <p:nvPr/>
        </p:nvSpPr>
        <p:spPr>
          <a:xfrm>
            <a:off x="4155574" y="5976287"/>
            <a:ext cx="2398929" cy="748541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2" name="Bocadillo nube: nube 31">
            <a:extLst>
              <a:ext uri="{FF2B5EF4-FFF2-40B4-BE49-F238E27FC236}">
                <a16:creationId xmlns:a16="http://schemas.microsoft.com/office/drawing/2014/main" id="{D9ED0D73-26A7-7C24-EB44-1309A1626AC9}"/>
              </a:ext>
            </a:extLst>
          </p:cNvPr>
          <p:cNvSpPr/>
          <p:nvPr/>
        </p:nvSpPr>
        <p:spPr>
          <a:xfrm>
            <a:off x="2802326" y="2342924"/>
            <a:ext cx="2084178" cy="760785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3" name="Bocadillo nube: nube 32">
            <a:extLst>
              <a:ext uri="{FF2B5EF4-FFF2-40B4-BE49-F238E27FC236}">
                <a16:creationId xmlns:a16="http://schemas.microsoft.com/office/drawing/2014/main" id="{50B3F117-5F38-C3BD-ABD5-7F749FB9F4F1}"/>
              </a:ext>
            </a:extLst>
          </p:cNvPr>
          <p:cNvSpPr/>
          <p:nvPr/>
        </p:nvSpPr>
        <p:spPr>
          <a:xfrm>
            <a:off x="4703890" y="4144327"/>
            <a:ext cx="3619208" cy="1231465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4" name="Bocadillo nube: nube 33">
            <a:extLst>
              <a:ext uri="{FF2B5EF4-FFF2-40B4-BE49-F238E27FC236}">
                <a16:creationId xmlns:a16="http://schemas.microsoft.com/office/drawing/2014/main" id="{A749AC37-37B6-1E6D-6178-6F6F5E450166}"/>
              </a:ext>
            </a:extLst>
          </p:cNvPr>
          <p:cNvSpPr/>
          <p:nvPr/>
        </p:nvSpPr>
        <p:spPr>
          <a:xfrm>
            <a:off x="7787775" y="5101986"/>
            <a:ext cx="3318681" cy="786486"/>
          </a:xfrm>
          <a:prstGeom prst="cloudCallou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0CDA2FD-8775-DC32-59D3-920A9DEB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56" y="1152573"/>
            <a:ext cx="440285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Internacionalización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F7EA4AE-6191-1C59-6693-06BF29759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222" y="1147989"/>
            <a:ext cx="45385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Innovación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3F67D2C-0CE9-AFE7-FD55-319C8596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604" y="1499779"/>
            <a:ext cx="440285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salarios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CE50019-98FD-BD68-A196-4322EAC50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315" y="2268239"/>
            <a:ext cx="52435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Apropiación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07D9FFC-70CB-4714-1DC0-297170188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147" y="2406328"/>
            <a:ext cx="52435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Protección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66742C8C-60B8-72B4-D016-1E36965CA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763" y="3123633"/>
            <a:ext cx="52435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b="1" u="sng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CONTROL</a:t>
            </a:r>
            <a:endParaRPr lang="es-ES_tradnl" altLang="en-US" sz="2400" b="1" u="sng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F6B6E79-BE90-01B7-7075-2E985730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939" y="3165563"/>
            <a:ext cx="45385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Transferencia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DEA0CC66-209F-9B39-D697-5A74F78A1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639" y="3645706"/>
            <a:ext cx="52435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Derecho humano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4D487D-742E-2F0C-232F-026F04C50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935" y="4447791"/>
            <a:ext cx="6988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Derecho constitucional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13A98DB-6512-D210-8944-1A7168C52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9574" y="4130632"/>
            <a:ext cx="440285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Financiamiento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D0F3AAA-B7CC-D802-C3AD-67D56EA22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50" y="5220526"/>
            <a:ext cx="45385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Desarrollo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D4BE69E-0425-8F0A-01CF-E6A06F5C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504" y="5091723"/>
            <a:ext cx="308978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puestos de trabajo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DCFCB2D3-40DD-A4B9-0F87-DECF9F65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459" y="6022948"/>
            <a:ext cx="52435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no infringir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4971BFB6-85E7-254F-B4E4-D53E363EC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680" y="6086127"/>
            <a:ext cx="524351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24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Asociatividad</a:t>
            </a:r>
            <a:endParaRPr lang="es-ES_tradnl" altLang="en-US" sz="24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436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A810AB7-89BC-E90E-1294-8874A125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9A87616-309A-B0C0-F51B-623E429D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2350ECF-3F63-7C4D-FED4-A0680931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244" y="253096"/>
            <a:ext cx="524351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IMPORTANCIA DE LA PI</a:t>
            </a:r>
            <a:endParaRPr lang="es-ES_tradnl" altLang="en-US" sz="36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1D18813-69E7-BE0C-87B5-0623D483274E}"/>
              </a:ext>
            </a:extLst>
          </p:cNvPr>
          <p:cNvSpPr txBox="1"/>
          <p:nvPr/>
        </p:nvSpPr>
        <p:spPr>
          <a:xfrm>
            <a:off x="2865120" y="2032783"/>
            <a:ext cx="9525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                               CIENCIA ABIERTA Y DPI:  UNESCO</a:t>
            </a:r>
          </a:p>
          <a:p>
            <a:endParaRPr lang="es-AR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r>
              <a:rPr lang="en-US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Expert Meeting on Open Science and Intellectual Property Rights</a:t>
            </a:r>
          </a:p>
          <a:p>
            <a:endParaRPr lang="es-AR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r>
              <a:rPr lang="en-US" b="0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The key messages of the meeting can be summarized as follows: </a:t>
            </a:r>
          </a:p>
          <a:p>
            <a:endParaRPr lang="en-US" b="0" i="0" u="none" strike="noStrike" baseline="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r>
              <a:rPr lang="en-US" b="0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IPRs are not an obstacle to Open Science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. 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On the contrary, the correct definition of the IP framework can be an essential tool for Open Science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to stimulate collaboration and ensure, among others, that all contributors that share their scientific data, information and knowledge are adequately acknowledged and recognized. </a:t>
            </a:r>
          </a:p>
          <a:p>
            <a:r>
              <a:rPr lang="en-US" b="0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Different types of IPRs have different impacts on the Open Science ecosystem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since they facilitate different levels of openness, regulatory exclusivities and protection against misuse of data and knowledge. </a:t>
            </a:r>
          </a:p>
          <a:p>
            <a:r>
              <a:rPr lang="en-US" b="0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Balanced policies and strategies are needed to reconcile possible tensions between Open Science and IPRs. </a:t>
            </a:r>
            <a:endParaRPr lang="en-US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/>
            <a:r>
              <a:rPr lang="es-AR" dirty="0">
                <a:solidFill>
                  <a:srgbClr val="FFFF00"/>
                </a:solidFill>
                <a:latin typeface="Assistant" pitchFamily="2" charset="-79"/>
                <a:cs typeface="Assistant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https://www.unesco.org/en/articles/expert-meeting-open-science-and-intellectual-property-rights</a:t>
            </a:r>
            <a:endParaRPr lang="es-AR" dirty="0">
              <a:solidFill>
                <a:srgbClr val="FFFF00"/>
              </a:solidFill>
              <a:latin typeface="Assistant" pitchFamily="2" charset="-79"/>
              <a:cs typeface="Assistant" pitchFamily="2" charset="-79"/>
            </a:endParaRPr>
          </a:p>
          <a:p>
            <a:pPr algn="ctr"/>
            <a:endParaRPr lang="es-AR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FD3D94-FAE1-4F93-DD01-138766399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998" y="1891716"/>
            <a:ext cx="2287485" cy="17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A810AB7-89BC-E90E-1294-8874A125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9A87616-309A-B0C0-F51B-623E429D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2B2BFD-E33C-48A1-7F39-40BE0BD2D43E}"/>
              </a:ext>
            </a:extLst>
          </p:cNvPr>
          <p:cNvSpPr txBox="1"/>
          <p:nvPr/>
        </p:nvSpPr>
        <p:spPr>
          <a:xfrm>
            <a:off x="2732101" y="1720379"/>
            <a:ext cx="109973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altLang="es-AR" b="1" i="1" dirty="0">
              <a:solidFill>
                <a:schemeClr val="bg1"/>
              </a:solidFill>
              <a:latin typeface="+mj-lt"/>
              <a:ea typeface="Arial Unicode MS"/>
              <a:cs typeface="Arial Unicode MS"/>
            </a:endParaRPr>
          </a:p>
          <a:p>
            <a:pPr algn="ctr">
              <a:defRPr/>
            </a:pPr>
            <a:r>
              <a:rPr lang="es-ES" altLang="es-AR" b="1" i="1" dirty="0">
                <a:solidFill>
                  <a:schemeClr val="bg1"/>
                </a:solidFill>
                <a:latin typeface="+mj-lt"/>
                <a:ea typeface="Arial Unicode MS"/>
                <a:cs typeface="Arial Unicode MS"/>
              </a:rPr>
              <a:t>un fin superior: </a:t>
            </a:r>
            <a:r>
              <a:rPr lang="es-ES" altLang="es-AR" b="1" i="1" u="sng" dirty="0">
                <a:solidFill>
                  <a:schemeClr val="bg1"/>
                </a:solidFill>
                <a:latin typeface="+mj-lt"/>
                <a:ea typeface="Arial Unicode MS"/>
                <a:cs typeface="Arial Unicode MS"/>
              </a:rPr>
              <a:t>la transferencia, el licenciamiento, difusión y utilización </a:t>
            </a:r>
            <a:r>
              <a:rPr lang="es-ES" altLang="es-AR" i="1" dirty="0">
                <a:solidFill>
                  <a:schemeClr val="bg1"/>
                </a:solidFill>
                <a:latin typeface="+mj-lt"/>
                <a:ea typeface="Arial Unicode MS"/>
                <a:cs typeface="Arial Unicode MS"/>
              </a:rPr>
              <a:t>efectiva </a:t>
            </a:r>
          </a:p>
          <a:p>
            <a:pPr algn="ctr">
              <a:defRPr/>
            </a:pPr>
            <a:r>
              <a:rPr lang="es-ES" altLang="es-AR" i="1" dirty="0">
                <a:solidFill>
                  <a:schemeClr val="bg1"/>
                </a:solidFill>
                <a:latin typeface="+mj-lt"/>
                <a:ea typeface="Arial Unicode MS"/>
                <a:cs typeface="Arial Unicode MS"/>
              </a:rPr>
              <a:t>del conocimiento científico ..</a:t>
            </a:r>
            <a:endParaRPr lang="es-AR" altLang="es-AR" i="1" dirty="0">
              <a:solidFill>
                <a:schemeClr val="bg1"/>
              </a:solidFill>
              <a:latin typeface="+mj-lt"/>
              <a:ea typeface="Arial Unicode MS"/>
              <a:cs typeface="Arial Unicode MS"/>
            </a:endParaRPr>
          </a:p>
          <a:p>
            <a:pPr algn="ctr">
              <a:defRPr/>
            </a:pPr>
            <a:endParaRPr lang="es-AR" sz="1600" i="1" dirty="0">
              <a:solidFill>
                <a:schemeClr val="bg1"/>
              </a:solidFill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8A09FF44-6AAC-1F94-A7F3-03CA35FD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303" y="2611886"/>
            <a:ext cx="95872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AR" altLang="es-AR" sz="1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b="1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Identificación de categorías estratégicas: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AR" altLang="es-AR" sz="1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Desarrollo nacional de productos y tecnologías basadas en conocimiento generado por el SNCTI.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Valorizar como bien público y proteger mediante derechos de propiedad intelectual (DPI) el conocimiento generado con fondos públicos.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Crecimiento y diversificación del sistema productivo argentino.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Sustitución de importaciones.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Creación de empleo nacional (sector público y privado).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Garantizar el acceso de la población a las nuevas tecnologías.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Estímulo a la creación de empresas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 Desarticulación de prácticas monopólicas y posiciones dominantes.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AR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•</a:t>
            </a:r>
            <a:r>
              <a:rPr lang="es-AR" altLang="es-AR" sz="1800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s-AR" altLang="es-AR" sz="1800" b="1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…(mas).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AR" altLang="es-AR" sz="1800" b="1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AR" altLang="es-AR" sz="1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1CF3B326-5065-7750-D989-7E8F1873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619" y="6189405"/>
            <a:ext cx="88272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AR" altLang="es-AR" sz="2400" b="1" u="sng" dirty="0">
                <a:solidFill>
                  <a:srgbClr val="FF0000"/>
                </a:solidFill>
              </a:rPr>
              <a:t>Mejora de la calidad de vida personal y comunitaria.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AR" altLang="es-AR" sz="2400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A07415-72B3-CC2E-A9AA-39016181F779}"/>
              </a:ext>
            </a:extLst>
          </p:cNvPr>
          <p:cNvSpPr txBox="1"/>
          <p:nvPr/>
        </p:nvSpPr>
        <p:spPr>
          <a:xfrm>
            <a:off x="1304158" y="1074424"/>
            <a:ext cx="10997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600" b="1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LINEAMIENTOS GENERALES PARA EL ARMADO DE UNA POLÍTICA EN GESTIÓN DEL  CONOCIMIENTO, LA PROPIEDAD INTELECTUAL Y LA TRANSFERENCIA TECNOLÓGICA (</a:t>
            </a:r>
            <a:r>
              <a:rPr lang="es-AR" altLang="es-AR" sz="1100" b="1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RESFC-2021-4-APN-MCT (Resolución Tripartita </a:t>
            </a:r>
            <a:r>
              <a:rPr lang="es-AR" altLang="es-AR" sz="1100" b="1" dirty="0" err="1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MINCyT</a:t>
            </a:r>
            <a:r>
              <a:rPr lang="es-AR" altLang="es-AR" sz="1100" b="1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-CONICET-AGENCIA I+D+i)</a:t>
            </a:r>
            <a:endParaRPr lang="es-AR" sz="1600" i="1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0A27B6-F620-C38B-2C1C-A3C449644126}"/>
              </a:ext>
            </a:extLst>
          </p:cNvPr>
          <p:cNvSpPr txBox="1"/>
          <p:nvPr/>
        </p:nvSpPr>
        <p:spPr>
          <a:xfrm>
            <a:off x="2153227" y="1720977"/>
            <a:ext cx="10997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AR" i="1" dirty="0">
                <a:solidFill>
                  <a:schemeClr val="bg1"/>
                </a:solidFill>
                <a:latin typeface="Assistant" pitchFamily="2" charset="-79"/>
                <a:ea typeface="Arial Unicode MS"/>
                <a:cs typeface="Assistant" pitchFamily="2" charset="-79"/>
              </a:rPr>
              <a:t>El registro y la obtención de derechos de </a:t>
            </a:r>
            <a:r>
              <a:rPr lang="es-ES" altLang="es-AR" b="1" i="1" dirty="0">
                <a:solidFill>
                  <a:schemeClr val="bg1"/>
                </a:solidFill>
                <a:latin typeface="Assistant" pitchFamily="2" charset="-79"/>
                <a:ea typeface="Arial Unicode MS"/>
                <a:cs typeface="Assistant" pitchFamily="2" charset="-79"/>
              </a:rPr>
              <a:t>propiedad intelectual constituyen un medio valioso en función</a:t>
            </a:r>
          </a:p>
          <a:p>
            <a:pPr>
              <a:defRPr/>
            </a:pPr>
            <a:r>
              <a:rPr lang="es-ES" altLang="es-AR" b="1" i="1" dirty="0">
                <a:solidFill>
                  <a:schemeClr val="bg1"/>
                </a:solidFill>
                <a:latin typeface="Assistant" pitchFamily="2" charset="-79"/>
                <a:ea typeface="Arial Unicode MS"/>
                <a:cs typeface="Assistant" pitchFamily="2" charset="-79"/>
              </a:rPr>
              <a:t> de la consecución de</a:t>
            </a:r>
            <a:endParaRPr lang="es-AR" sz="1600" i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35C98D7-CC80-A599-C9F8-FCC73AA7C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2" y="306013"/>
            <a:ext cx="21431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PI –ODS</a:t>
            </a:r>
            <a:endParaRPr lang="es-ES_tradnl" altLang="en-US" sz="36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76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A810AB7-89BC-E90E-1294-8874A125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9A87616-309A-B0C0-F51B-623E429D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F203CC91-EC82-205C-F86C-591A9B61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244" y="2285495"/>
            <a:ext cx="8010832" cy="3186437"/>
          </a:xfrm>
        </p:spPr>
        <p:txBody>
          <a:bodyPr>
            <a:normAutofit fontScale="925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s-ES" altLang="es-AR" sz="18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ESTATUTO UNIVERSITARIO UTN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Art. 2 Es MISIÓN de la Universidad..</a:t>
            </a:r>
          </a:p>
          <a:p>
            <a:pPr algn="ctr">
              <a:buFont typeface="Arial" panose="020B0604020202020204" pitchFamily="34" charset="0"/>
              <a:buNone/>
            </a:pPr>
            <a:endParaRPr lang="es-ES" altLang="es-AR" sz="1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AR" sz="1800" i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“CREAR PRESERVAR Y </a:t>
            </a:r>
            <a:r>
              <a:rPr lang="es-ES" altLang="es-AR" sz="1800" b="1" i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TRANSMITIR</a:t>
            </a:r>
            <a:r>
              <a:rPr lang="es-ES" altLang="es-AR" sz="1800" i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LOS PRODUCTOS DE LOS CAMPOS CIENTÍFICOS , TECNOLÓGICO Y CULTURAL PARA LA FORMACIÓN PLENA DEL HOMBRE COMO SUJETO DESTINATARIO DE ESA CULTURA Y ESA TECNOLOGÍA </a:t>
            </a:r>
            <a:r>
              <a:rPr lang="es-ES" altLang="es-AR" sz="1800" b="1" i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, EXTENDIENDO SU ACCIONAR A LA COMUNIDAD PARA CONTRIBUIR A SU DESARROLLO Y FORMACIÓN</a:t>
            </a:r>
            <a:r>
              <a:rPr lang="es-ES" altLang="es-AR" sz="1800" i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” </a:t>
            </a:r>
            <a:br>
              <a:rPr lang="es-ES" altLang="es-AR" sz="1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</a:br>
            <a:endParaRPr lang="es-ES" altLang="es-AR" sz="1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FDD2035-9704-1BB6-148F-C2385D20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2" y="306013"/>
            <a:ext cx="21431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PI –ODS</a:t>
            </a:r>
            <a:endParaRPr lang="es-ES_tradnl" altLang="en-US" sz="36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190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A810AB7-89BC-E90E-1294-8874A125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9A87616-309A-B0C0-F51B-623E429D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2350ECF-3F63-7C4D-FED4-A0680931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2" y="306013"/>
            <a:ext cx="21431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PI –ODS</a:t>
            </a:r>
            <a:endParaRPr lang="es-ES_tradnl" altLang="en-US" sz="36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9E398D-51E9-3F6D-4C9C-8587D998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567" y="1258357"/>
            <a:ext cx="8626993" cy="514244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9632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A810AB7-89BC-E90E-1294-8874A125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9A87616-309A-B0C0-F51B-623E429D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2350ECF-3F63-7C4D-FED4-A0680931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2" y="306013"/>
            <a:ext cx="21431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PI –ODS</a:t>
            </a:r>
            <a:endParaRPr lang="es-ES_tradnl" altLang="en-US" sz="36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6A4E1C-A828-0AFE-833F-113E326FDB19}"/>
              </a:ext>
            </a:extLst>
          </p:cNvPr>
          <p:cNvSpPr txBox="1"/>
          <p:nvPr/>
        </p:nvSpPr>
        <p:spPr>
          <a:xfrm>
            <a:off x="2875935" y="1258356"/>
            <a:ext cx="9463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ODS – ORGANIZACIÓN MUNDIAL DE LA PROPIEDAD INTELECTUAL (OMPI)</a:t>
            </a:r>
          </a:p>
          <a:p>
            <a:pPr algn="ctr"/>
            <a:endParaRPr lang="es-AR" b="1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  <a:p>
            <a:pPr algn="ctr"/>
            <a:endParaRPr lang="es-AR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9E398D-51E9-3F6D-4C9C-8587D998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" y="3947564"/>
            <a:ext cx="2728450" cy="162639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2AD0D1-AF19-2D94-46AF-F3DFFD89C7F6}"/>
              </a:ext>
            </a:extLst>
          </p:cNvPr>
          <p:cNvSpPr txBox="1"/>
          <p:nvPr/>
        </p:nvSpPr>
        <p:spPr>
          <a:xfrm>
            <a:off x="2802194" y="1720021"/>
            <a:ext cx="9463549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AR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s-AR" b="0" i="0" u="none" strike="noStrike" baseline="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s-ES" b="0" i="0" u="none" strike="noStrike" baseline="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s-ES" b="0" i="1" u="none" strike="noStrike" baseline="0" dirty="0">
                <a:solidFill>
                  <a:schemeClr val="bg1"/>
                </a:solidFill>
                <a:latin typeface="+mn-lt"/>
              </a:rPr>
              <a:t>La PI es un incentivo esencial para la innovación y la creatividad, que son, a su vez, fundamentales para el logro de los ODS”</a:t>
            </a:r>
            <a:r>
              <a:rPr lang="es-ES" b="0" i="0" u="none" strike="noStrike" baseline="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b="0" i="1" u="none" strike="noStrike" baseline="0" dirty="0">
                <a:solidFill>
                  <a:schemeClr val="bg1"/>
                </a:solidFill>
                <a:latin typeface="+mn-lt"/>
              </a:rPr>
              <a:t> “Solo a través del ingenio humano será posible promover nuevas soluciones que erradiquen la pobreza; impulsen la sostenibilidad agrícola y garanticen la seguridad alimentaria; combatan las enfermedades; mejoren la educación; protejan el medio ambiente y aceleren la transición hacia una economía baja en carbono; incrementen la productividad y fomenten la competitividad empresarial.” </a:t>
            </a:r>
          </a:p>
          <a:p>
            <a:pPr algn="ctr">
              <a:lnSpc>
                <a:spcPct val="150000"/>
              </a:lnSpc>
            </a:pPr>
            <a:endParaRPr lang="es-ES" b="0" i="1" u="none" strike="noStrike" baseline="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s-AR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https://www.wipo.int/sdgs/es/story.html</a:t>
            </a:r>
            <a:endParaRPr lang="es-ES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s-AR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79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A810AB7-89BC-E90E-1294-8874A125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9A87616-309A-B0C0-F51B-623E429D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96A4E1C-A828-0AFE-833F-113E326FDB19}"/>
              </a:ext>
            </a:extLst>
          </p:cNvPr>
          <p:cNvSpPr txBox="1"/>
          <p:nvPr/>
        </p:nvSpPr>
        <p:spPr>
          <a:xfrm>
            <a:off x="2875936" y="1258356"/>
            <a:ext cx="9316064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ODS – ORGANIZACIÓN MUNDIAL DE LA PROPIEDAD INTELECTUAL (OMPI)</a:t>
            </a:r>
          </a:p>
          <a:p>
            <a:pPr algn="ctr"/>
            <a:endParaRPr lang="es-AR" b="1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endParaRPr lang="es-AR" b="0" i="0" u="none" strike="noStrike" baseline="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s-ES" sz="2800" b="0" i="0" u="none" strike="noStrike" dirty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Ompi es una organización especializada de la ONU.</a:t>
            </a: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endParaRPr lang="es-ES" b="0" i="0" dirty="0">
              <a:solidFill>
                <a:srgbClr val="002060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algn="ctr"/>
            <a:endParaRPr lang="es-AR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49CC99-AED0-897B-4976-240698EAB96F}"/>
              </a:ext>
            </a:extLst>
          </p:cNvPr>
          <p:cNvSpPr txBox="1"/>
          <p:nvPr/>
        </p:nvSpPr>
        <p:spPr>
          <a:xfrm>
            <a:off x="2533036" y="3397980"/>
            <a:ext cx="9316064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0" i="0" dirty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La </a:t>
            </a:r>
            <a:r>
              <a:rPr lang="es-ES" sz="2800" b="0" i="0" u="none" strike="noStrike" dirty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 de la OMPI para el Desarrollo</a:t>
            </a:r>
            <a:r>
              <a:rPr lang="es-ES" sz="2800" b="0" i="0" u="none" strike="noStrike" dirty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 (2007)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3CA4FB-F334-E146-C41D-CE984791175D}"/>
              </a:ext>
            </a:extLst>
          </p:cNvPr>
          <p:cNvSpPr txBox="1"/>
          <p:nvPr/>
        </p:nvSpPr>
        <p:spPr>
          <a:xfrm>
            <a:off x="5759596" y="5074653"/>
            <a:ext cx="6197600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solidFill>
                  <a:srgbClr val="FFC000"/>
                </a:solidFill>
                <a:latin typeface="Assistant" pitchFamily="2" charset="-79"/>
                <a:cs typeface="Assistant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s-ES" sz="2800" b="0" i="0" dirty="0">
                <a:solidFill>
                  <a:srgbClr val="FFC000"/>
                </a:solidFill>
                <a:effectLst/>
                <a:latin typeface="Assistant" pitchFamily="2" charset="-79"/>
                <a:cs typeface="Assistant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asos de  confluencia entre PI y ODS</a:t>
            </a:r>
            <a:endParaRPr lang="es-ES" sz="2800" b="0" i="0" u="none" strike="noStrike" dirty="0">
              <a:solidFill>
                <a:srgbClr val="FFC000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AA534C4-B86E-118A-36F8-A65A5B025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2" y="306013"/>
            <a:ext cx="21431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PI –ODS</a:t>
            </a:r>
            <a:endParaRPr lang="es-ES_tradnl" altLang="en-US" sz="36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B60E1D-4DA5-9599-F2C5-2611C6F35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3" y="3947564"/>
            <a:ext cx="2728450" cy="162639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591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A810AB7-89BC-E90E-1294-8874A125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9A87616-309A-B0C0-F51B-623E429D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11525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96A4E1C-A828-0AFE-833F-113E326FDB19}"/>
              </a:ext>
            </a:extLst>
          </p:cNvPr>
          <p:cNvSpPr txBox="1"/>
          <p:nvPr/>
        </p:nvSpPr>
        <p:spPr>
          <a:xfrm>
            <a:off x="1413085" y="854530"/>
            <a:ext cx="10387627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44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lvl="1" algn="ctr"/>
            <a:r>
              <a:rPr lang="es-ES" sz="44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“</a:t>
            </a:r>
            <a:r>
              <a:rPr lang="es-ES" sz="4400" b="1" i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Panorama de las innovaciones: </a:t>
            </a:r>
          </a:p>
          <a:p>
            <a:pPr lvl="1" algn="ctr"/>
            <a:r>
              <a:rPr lang="es-ES" sz="4400" b="1" i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Las patentes y los Objetivos de Desarrollo Sostenible”</a:t>
            </a:r>
          </a:p>
          <a:p>
            <a:pPr lvl="1" algn="ctr"/>
            <a:endParaRPr lang="es-ES" sz="3200" b="1" i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lvl="1" algn="ctr"/>
            <a:endParaRPr lang="es-ES" sz="3200" b="1" i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/>
            <a:r>
              <a:rPr lang="es-ES_tradnl" sz="3200" b="1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Lorena Rojas Vega</a:t>
            </a:r>
            <a:endParaRPr lang="es-AR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/>
            <a:r>
              <a:rPr lang="es-ES_tradnl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Asesora de la Sección de Transferencia de Tecnología 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del Departamento de Pi para Innovadores , 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Sector de Pi y Ecosistema de la Innovación 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Organización Mundial De La Propiedad Intelectual.</a:t>
            </a:r>
            <a:endParaRPr lang="es-AR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lvl="1" algn="ctr"/>
            <a:endParaRPr lang="es-ES" sz="4400" b="1" i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endParaRPr lang="es-ES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>
              <a:lnSpc>
                <a:spcPct val="150000"/>
              </a:lnSpc>
            </a:pPr>
            <a:endParaRPr lang="es-ES" sz="4400" b="0" i="0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algn="ctr"/>
            <a:endParaRPr lang="es-AR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F293234-9733-5E21-138D-DD4A0FD8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2" y="306013"/>
            <a:ext cx="21431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n-US" sz="3600" dirty="0">
                <a:solidFill>
                  <a:schemeClr val="bg1"/>
                </a:solidFill>
                <a:latin typeface="Assistant" pitchFamily="2" charset="-79"/>
                <a:ea typeface="ITC Avant Garde Gothic Std Book"/>
                <a:cs typeface="Assistant" pitchFamily="2" charset="-79"/>
              </a:rPr>
              <a:t>PI –ODS</a:t>
            </a:r>
            <a:endParaRPr lang="es-ES_tradnl" altLang="en-US" sz="3600" dirty="0">
              <a:solidFill>
                <a:schemeClr val="bg1"/>
              </a:solidFill>
              <a:latin typeface="Assistant" pitchFamily="2" charset="-79"/>
              <a:ea typeface="ITC Avant Garde Gothic Std Book"/>
              <a:cs typeface="Assistant" pitchFamily="2" charset="-79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161A1A-8F5C-ECEF-943E-1A0B29B36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" y="3947564"/>
            <a:ext cx="2728450" cy="162639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750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8D7568C3BCEF419E3A86D54B9B587E" ma:contentTypeVersion="16" ma:contentTypeDescription="Crear nuevo documento." ma:contentTypeScope="" ma:versionID="e24e77e0d3c4d689f475a5593713ce0e">
  <xsd:schema xmlns:xsd="http://www.w3.org/2001/XMLSchema" xmlns:xs="http://www.w3.org/2001/XMLSchema" xmlns:p="http://schemas.microsoft.com/office/2006/metadata/properties" xmlns:ns2="3dd207ca-0a3f-40f5-b87f-5ecf195b80e2" xmlns:ns3="33c38a5c-5319-45ce-a24b-8bb6f853104c" targetNamespace="http://schemas.microsoft.com/office/2006/metadata/properties" ma:root="true" ma:fieldsID="784861a22ce358d4601687e3ac4c2675" ns2:_="" ns3:_="">
    <xsd:import namespace="3dd207ca-0a3f-40f5-b87f-5ecf195b80e2"/>
    <xsd:import namespace="33c38a5c-5319-45ce-a24b-8bb6f8531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hypervinculo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207ca-0a3f-40f5-b87f-5ecf195b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hypervinculo" ma:index="10" nillable="true" ma:displayName="hypervinculo" ma:description="dddd" ma:format="Hyperlink" ma:internalName="hypervincul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40c0fcdb-fca9-45a9-9cb2-ce0acb9a2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8a5c-5319-45ce-a24b-8bb6f853104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cb744c-99f9-4b0d-a8a5-43bf54716e35}" ma:internalName="TaxCatchAll" ma:showField="CatchAllData" ma:web="33c38a5c-5319-45ce-a24b-8bb6f8531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vinculo xmlns="3dd207ca-0a3f-40f5-b87f-5ecf195b80e2">
      <Url xsi:nil="true"/>
      <Description xsi:nil="true"/>
    </hypervinculo>
    <lcf76f155ced4ddcb4097134ff3c332f xmlns="3dd207ca-0a3f-40f5-b87f-5ecf195b80e2">
      <Terms xmlns="http://schemas.microsoft.com/office/infopath/2007/PartnerControls"/>
    </lcf76f155ced4ddcb4097134ff3c332f>
    <TaxCatchAll xmlns="33c38a5c-5319-45ce-a24b-8bb6f853104c" xsi:nil="true"/>
  </documentManagement>
</p:properties>
</file>

<file path=customXml/itemProps1.xml><?xml version="1.0" encoding="utf-8"?>
<ds:datastoreItem xmlns:ds="http://schemas.openxmlformats.org/officeDocument/2006/customXml" ds:itemID="{EBB83B03-5B42-48F8-A835-F140466F1256}"/>
</file>

<file path=customXml/itemProps2.xml><?xml version="1.0" encoding="utf-8"?>
<ds:datastoreItem xmlns:ds="http://schemas.openxmlformats.org/officeDocument/2006/customXml" ds:itemID="{A5C4151F-44EA-4211-8434-8BE44FE17BB9}"/>
</file>

<file path=customXml/itemProps3.xml><?xml version="1.0" encoding="utf-8"?>
<ds:datastoreItem xmlns:ds="http://schemas.openxmlformats.org/officeDocument/2006/customXml" ds:itemID="{A86E5471-5BD4-48B3-B82C-633DD785BF59}"/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636</Words>
  <Application>Microsoft Office PowerPoint</Application>
  <PresentationFormat>Panorámica</PresentationFormat>
  <Paragraphs>86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Assistant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Roldán</dc:creator>
  <cp:lastModifiedBy>Marcelo Roldán</cp:lastModifiedBy>
  <cp:revision>32</cp:revision>
  <dcterms:created xsi:type="dcterms:W3CDTF">2024-04-22T18:23:23Z</dcterms:created>
  <dcterms:modified xsi:type="dcterms:W3CDTF">2024-04-25T12:32:46Z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0x010100CA8D7568C3BCEF419E3A86D54B9B587E</vt:lpwstr>
  </property>
</Properties>
</file>